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
  </p:notesMasterIdLst>
  <p:sldIdLst>
    <p:sldId id="259" r:id="rId5"/>
  </p:sldIdLst>
  <p:sldSz cx="9906000" cy="6858000" type="A4"/>
  <p:notesSz cx="9929813"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5F5F"/>
    <a:srgbClr val="3C8791"/>
    <a:srgbClr val="DD2365"/>
    <a:srgbClr val="D42C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p:scale>
          <a:sx n="103" d="100"/>
          <a:sy n="103" d="100"/>
        </p:scale>
        <p:origin x="788" y="64"/>
      </p:cViewPr>
      <p:guideLst/>
    </p:cSldViewPr>
  </p:slideViewPr>
  <p:notesTextViewPr>
    <p:cViewPr>
      <p:scale>
        <a:sx n="1" d="1"/>
        <a:sy n="1" d="1"/>
      </p:scale>
      <p:origin x="0" y="0"/>
    </p:cViewPr>
  </p:notesTextViewPr>
  <p:notesViewPr>
    <p:cSldViewPr snapToGrid="0">
      <p:cViewPr varScale="1">
        <p:scale>
          <a:sx n="128" d="100"/>
          <a:sy n="128" d="100"/>
        </p:scale>
        <p:origin x="264" y="13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ra Schild" userId="cd993e19-f73d-4ce4-9a5c-4f42c2601903" providerId="ADAL" clId="{2243CFB7-15E9-4BFB-A670-CAF9632F1447}"/>
    <pc:docChg chg="custSel modSld">
      <pc:chgData name="Alexandra Schild" userId="cd993e19-f73d-4ce4-9a5c-4f42c2601903" providerId="ADAL" clId="{2243CFB7-15E9-4BFB-A670-CAF9632F1447}" dt="2026-07-03T07:49:52.588" v="111" actId="20577"/>
      <pc:docMkLst>
        <pc:docMk/>
      </pc:docMkLst>
      <pc:sldChg chg="addSp delSp modSp mod">
        <pc:chgData name="Alexandra Schild" userId="cd993e19-f73d-4ce4-9a5c-4f42c2601903" providerId="ADAL" clId="{2243CFB7-15E9-4BFB-A670-CAF9632F1447}" dt="2026-07-03T07:49:52.588" v="111" actId="20577"/>
        <pc:sldMkLst>
          <pc:docMk/>
          <pc:sldMk cId="2046410263" sldId="259"/>
        </pc:sldMkLst>
        <pc:spChg chg="mod">
          <ac:chgData name="Alexandra Schild" userId="cd993e19-f73d-4ce4-9a5c-4f42c2601903" providerId="ADAL" clId="{2243CFB7-15E9-4BFB-A670-CAF9632F1447}" dt="2026-07-03T07:49:52.588" v="111" actId="20577"/>
          <ac:spMkLst>
            <pc:docMk/>
            <pc:sldMk cId="2046410263" sldId="259"/>
            <ac:spMk id="8" creationId="{40E82F7B-EC46-4B05-BBF6-CE23A847CB0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lienbildplatzhalter 3"/>
          <p:cNvSpPr>
            <a:spLocks noGrp="1" noRot="1" noChangeAspect="1"/>
          </p:cNvSpPr>
          <p:nvPr>
            <p:ph type="sldImg" idx="2"/>
          </p:nvPr>
        </p:nvSpPr>
        <p:spPr>
          <a:xfrm>
            <a:off x="3309938" y="115888"/>
            <a:ext cx="4371975" cy="3027362"/>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801435" y="3271104"/>
            <a:ext cx="8344350" cy="3410533"/>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707455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5F447043-1415-4F59-B583-9BAA65999670}" type="datetimeFigureOut">
              <a:rPr lang="de-CH" smtClean="0"/>
              <a:t>03.07.2026</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1A9B848C-3FD8-4D6B-8C0B-A7E414DDD3EE}" type="slidenum">
              <a:rPr lang="de-CH" smtClean="0"/>
              <a:t>‹Nr.›</a:t>
            </a:fld>
            <a:endParaRPr lang="de-CH"/>
          </a:p>
        </p:txBody>
      </p:sp>
    </p:spTree>
    <p:extLst>
      <p:ext uri="{BB962C8B-B14F-4D97-AF65-F5344CB8AC3E}">
        <p14:creationId xmlns:p14="http://schemas.microsoft.com/office/powerpoint/2010/main" val="2806502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5F447043-1415-4F59-B583-9BAA65999670}" type="datetimeFigureOut">
              <a:rPr lang="de-CH" smtClean="0"/>
              <a:t>03.07.2026</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1A9B848C-3FD8-4D6B-8C0B-A7E414DDD3EE}" type="slidenum">
              <a:rPr lang="de-CH" smtClean="0"/>
              <a:t>‹Nr.›</a:t>
            </a:fld>
            <a:endParaRPr lang="de-CH"/>
          </a:p>
        </p:txBody>
      </p:sp>
    </p:spTree>
    <p:extLst>
      <p:ext uri="{BB962C8B-B14F-4D97-AF65-F5344CB8AC3E}">
        <p14:creationId xmlns:p14="http://schemas.microsoft.com/office/powerpoint/2010/main" val="837275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5F447043-1415-4F59-B583-9BAA65999670}" type="datetimeFigureOut">
              <a:rPr lang="de-CH" smtClean="0"/>
              <a:t>03.07.2026</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1A9B848C-3FD8-4D6B-8C0B-A7E414DDD3EE}" type="slidenum">
              <a:rPr lang="de-CH" smtClean="0"/>
              <a:t>‹Nr.›</a:t>
            </a:fld>
            <a:endParaRPr lang="de-CH"/>
          </a:p>
        </p:txBody>
      </p:sp>
    </p:spTree>
    <p:extLst>
      <p:ext uri="{BB962C8B-B14F-4D97-AF65-F5344CB8AC3E}">
        <p14:creationId xmlns:p14="http://schemas.microsoft.com/office/powerpoint/2010/main" val="1899908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5F447043-1415-4F59-B583-9BAA65999670}" type="datetimeFigureOut">
              <a:rPr lang="de-CH" smtClean="0"/>
              <a:t>03.07.2026</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1A9B848C-3FD8-4D6B-8C0B-A7E414DDD3EE}" type="slidenum">
              <a:rPr lang="de-CH" smtClean="0"/>
              <a:t>‹Nr.›</a:t>
            </a:fld>
            <a:endParaRPr lang="de-CH"/>
          </a:p>
        </p:txBody>
      </p:sp>
    </p:spTree>
    <p:extLst>
      <p:ext uri="{BB962C8B-B14F-4D97-AF65-F5344CB8AC3E}">
        <p14:creationId xmlns:p14="http://schemas.microsoft.com/office/powerpoint/2010/main" val="2625312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5F447043-1415-4F59-B583-9BAA65999670}" type="datetimeFigureOut">
              <a:rPr lang="de-CH" smtClean="0"/>
              <a:t>03.07.2026</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1A9B848C-3FD8-4D6B-8C0B-A7E414DDD3EE}" type="slidenum">
              <a:rPr lang="de-CH" smtClean="0"/>
              <a:t>‹Nr.›</a:t>
            </a:fld>
            <a:endParaRPr lang="de-CH"/>
          </a:p>
        </p:txBody>
      </p:sp>
    </p:spTree>
    <p:extLst>
      <p:ext uri="{BB962C8B-B14F-4D97-AF65-F5344CB8AC3E}">
        <p14:creationId xmlns:p14="http://schemas.microsoft.com/office/powerpoint/2010/main" val="2159768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5F447043-1415-4F59-B583-9BAA65999670}" type="datetimeFigureOut">
              <a:rPr lang="de-CH" smtClean="0"/>
              <a:t>03.07.2026</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1A9B848C-3FD8-4D6B-8C0B-A7E414DDD3EE}" type="slidenum">
              <a:rPr lang="de-CH" smtClean="0"/>
              <a:t>‹Nr.›</a:t>
            </a:fld>
            <a:endParaRPr lang="de-CH"/>
          </a:p>
        </p:txBody>
      </p:sp>
    </p:spTree>
    <p:extLst>
      <p:ext uri="{BB962C8B-B14F-4D97-AF65-F5344CB8AC3E}">
        <p14:creationId xmlns:p14="http://schemas.microsoft.com/office/powerpoint/2010/main" val="3453204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82329" y="2505075"/>
            <a:ext cx="4190702"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014913" y="2505075"/>
            <a:ext cx="4211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5F447043-1415-4F59-B583-9BAA65999670}" type="datetimeFigureOut">
              <a:rPr lang="de-CH" smtClean="0"/>
              <a:t>03.07.2026</a:t>
            </a:fld>
            <a:endParaRPr lang="de-CH"/>
          </a:p>
        </p:txBody>
      </p:sp>
      <p:sp>
        <p:nvSpPr>
          <p:cNvPr id="8" name="Footer Placeholder 7"/>
          <p:cNvSpPr>
            <a:spLocks noGrp="1"/>
          </p:cNvSpPr>
          <p:nvPr>
            <p:ph type="ftr" sz="quarter" idx="11"/>
          </p:nvPr>
        </p:nvSpPr>
        <p:spPr/>
        <p:txBody>
          <a:bodyPr/>
          <a:lstStyle/>
          <a:p>
            <a:endParaRPr lang="de-CH"/>
          </a:p>
        </p:txBody>
      </p:sp>
      <p:sp>
        <p:nvSpPr>
          <p:cNvPr id="9" name="Slide Number Placeholder 8"/>
          <p:cNvSpPr>
            <a:spLocks noGrp="1"/>
          </p:cNvSpPr>
          <p:nvPr>
            <p:ph type="sldNum" sz="quarter" idx="12"/>
          </p:nvPr>
        </p:nvSpPr>
        <p:spPr/>
        <p:txBody>
          <a:bodyPr/>
          <a:lstStyle/>
          <a:p>
            <a:fld id="{1A9B848C-3FD8-4D6B-8C0B-A7E414DDD3EE}" type="slidenum">
              <a:rPr lang="de-CH" smtClean="0"/>
              <a:t>‹Nr.›</a:t>
            </a:fld>
            <a:endParaRPr lang="de-CH"/>
          </a:p>
        </p:txBody>
      </p:sp>
    </p:spTree>
    <p:extLst>
      <p:ext uri="{BB962C8B-B14F-4D97-AF65-F5344CB8AC3E}">
        <p14:creationId xmlns:p14="http://schemas.microsoft.com/office/powerpoint/2010/main" val="2131881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5F447043-1415-4F59-B583-9BAA65999670}" type="datetimeFigureOut">
              <a:rPr lang="de-CH" smtClean="0"/>
              <a:t>03.07.2026</a:t>
            </a:fld>
            <a:endParaRPr lang="de-CH"/>
          </a:p>
        </p:txBody>
      </p:sp>
      <p:sp>
        <p:nvSpPr>
          <p:cNvPr id="4" name="Footer Placeholder 3"/>
          <p:cNvSpPr>
            <a:spLocks noGrp="1"/>
          </p:cNvSpPr>
          <p:nvPr>
            <p:ph type="ftr" sz="quarter" idx="11"/>
          </p:nvPr>
        </p:nvSpPr>
        <p:spPr/>
        <p:txBody>
          <a:bodyPr/>
          <a:lstStyle/>
          <a:p>
            <a:endParaRPr lang="de-CH"/>
          </a:p>
        </p:txBody>
      </p:sp>
      <p:sp>
        <p:nvSpPr>
          <p:cNvPr id="5" name="Slide Number Placeholder 4"/>
          <p:cNvSpPr>
            <a:spLocks noGrp="1"/>
          </p:cNvSpPr>
          <p:nvPr>
            <p:ph type="sldNum" sz="quarter" idx="12"/>
          </p:nvPr>
        </p:nvSpPr>
        <p:spPr/>
        <p:txBody>
          <a:bodyPr/>
          <a:lstStyle/>
          <a:p>
            <a:fld id="{1A9B848C-3FD8-4D6B-8C0B-A7E414DDD3EE}" type="slidenum">
              <a:rPr lang="de-CH" smtClean="0"/>
              <a:t>‹Nr.›</a:t>
            </a:fld>
            <a:endParaRPr lang="de-CH"/>
          </a:p>
        </p:txBody>
      </p:sp>
    </p:spTree>
    <p:extLst>
      <p:ext uri="{BB962C8B-B14F-4D97-AF65-F5344CB8AC3E}">
        <p14:creationId xmlns:p14="http://schemas.microsoft.com/office/powerpoint/2010/main" val="2697285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447043-1415-4F59-B583-9BAA65999670}" type="datetimeFigureOut">
              <a:rPr lang="de-CH" smtClean="0"/>
              <a:t>03.07.2026</a:t>
            </a:fld>
            <a:endParaRPr lang="de-CH"/>
          </a:p>
        </p:txBody>
      </p:sp>
      <p:sp>
        <p:nvSpPr>
          <p:cNvPr id="3" name="Footer Placeholder 2"/>
          <p:cNvSpPr>
            <a:spLocks noGrp="1"/>
          </p:cNvSpPr>
          <p:nvPr>
            <p:ph type="ftr" sz="quarter" idx="11"/>
          </p:nvPr>
        </p:nvSpPr>
        <p:spPr/>
        <p:txBody>
          <a:bodyPr/>
          <a:lstStyle/>
          <a:p>
            <a:endParaRPr lang="de-CH"/>
          </a:p>
        </p:txBody>
      </p:sp>
      <p:sp>
        <p:nvSpPr>
          <p:cNvPr id="4" name="Slide Number Placeholder 3"/>
          <p:cNvSpPr>
            <a:spLocks noGrp="1"/>
          </p:cNvSpPr>
          <p:nvPr>
            <p:ph type="sldNum" sz="quarter" idx="12"/>
          </p:nvPr>
        </p:nvSpPr>
        <p:spPr/>
        <p:txBody>
          <a:bodyPr/>
          <a:lstStyle/>
          <a:p>
            <a:fld id="{1A9B848C-3FD8-4D6B-8C0B-A7E414DDD3EE}" type="slidenum">
              <a:rPr lang="de-CH" smtClean="0"/>
              <a:t>‹Nr.›</a:t>
            </a:fld>
            <a:endParaRPr lang="de-CH"/>
          </a:p>
        </p:txBody>
      </p:sp>
    </p:spTree>
    <p:extLst>
      <p:ext uri="{BB962C8B-B14F-4D97-AF65-F5344CB8AC3E}">
        <p14:creationId xmlns:p14="http://schemas.microsoft.com/office/powerpoint/2010/main" val="521931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5F447043-1415-4F59-B583-9BAA65999670}" type="datetimeFigureOut">
              <a:rPr lang="de-CH" smtClean="0"/>
              <a:t>03.07.2026</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1A9B848C-3FD8-4D6B-8C0B-A7E414DDD3EE}" type="slidenum">
              <a:rPr lang="de-CH" smtClean="0"/>
              <a:t>‹Nr.›</a:t>
            </a:fld>
            <a:endParaRPr lang="de-CH"/>
          </a:p>
        </p:txBody>
      </p:sp>
    </p:spTree>
    <p:extLst>
      <p:ext uri="{BB962C8B-B14F-4D97-AF65-F5344CB8AC3E}">
        <p14:creationId xmlns:p14="http://schemas.microsoft.com/office/powerpoint/2010/main" val="3642756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5F447043-1415-4F59-B583-9BAA65999670}" type="datetimeFigureOut">
              <a:rPr lang="de-CH" smtClean="0"/>
              <a:t>03.07.2026</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1A9B848C-3FD8-4D6B-8C0B-A7E414DDD3EE}" type="slidenum">
              <a:rPr lang="de-CH" smtClean="0"/>
              <a:t>‹Nr.›</a:t>
            </a:fld>
            <a:endParaRPr lang="de-CH"/>
          </a:p>
        </p:txBody>
      </p:sp>
    </p:spTree>
    <p:extLst>
      <p:ext uri="{BB962C8B-B14F-4D97-AF65-F5344CB8AC3E}">
        <p14:creationId xmlns:p14="http://schemas.microsoft.com/office/powerpoint/2010/main" val="2262079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447043-1415-4F59-B583-9BAA65999670}" type="datetimeFigureOut">
              <a:rPr lang="de-CH" smtClean="0"/>
              <a:t>03.07.2026</a:t>
            </a:fld>
            <a:endParaRPr lang="de-CH"/>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9B848C-3FD8-4D6B-8C0B-A7E414DDD3EE}" type="slidenum">
              <a:rPr lang="de-CH" smtClean="0"/>
              <a:t>‹Nr.›</a:t>
            </a:fld>
            <a:endParaRPr lang="de-CH"/>
          </a:p>
        </p:txBody>
      </p:sp>
    </p:spTree>
    <p:extLst>
      <p:ext uri="{BB962C8B-B14F-4D97-AF65-F5344CB8AC3E}">
        <p14:creationId xmlns:p14="http://schemas.microsoft.com/office/powerpoint/2010/main" val="32260948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hyperlink" Target="http://www.aladdin-stiftung.ch/" TargetMode="External"/><Relationship Id="rId1" Type="http://schemas.openxmlformats.org/officeDocument/2006/relationships/slideLayout" Target="../slideLayouts/slideLayout4.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1A6B119D-9C9C-497E-90A4-9421F75B0731}"/>
              </a:ext>
            </a:extLst>
          </p:cNvPr>
          <p:cNvSpPr>
            <a:spLocks noGrp="1"/>
          </p:cNvSpPr>
          <p:nvPr>
            <p:ph type="title"/>
          </p:nvPr>
        </p:nvSpPr>
        <p:spPr>
          <a:xfrm>
            <a:off x="157404" y="365127"/>
            <a:ext cx="8543925" cy="1325563"/>
          </a:xfrm>
        </p:spPr>
        <p:txBody>
          <a:bodyPr/>
          <a:lstStyle/>
          <a:p>
            <a:br>
              <a:rPr lang="de-CH" dirty="0">
                <a:latin typeface="Georgia" panose="02040502050405020303" pitchFamily="18" charset="0"/>
              </a:rPr>
            </a:br>
            <a:r>
              <a:rPr lang="de-CH" sz="3000" b="1" dirty="0">
                <a:solidFill>
                  <a:srgbClr val="3C8791"/>
                </a:solidFill>
                <a:latin typeface="Georgia" panose="02040502050405020303" pitchFamily="18" charset="0"/>
                <a:cs typeface="Arial" panose="020B0604020202020204" pitchFamily="34" charset="0"/>
              </a:rPr>
              <a:t>Aladdin-Ferienwochen</a:t>
            </a:r>
          </a:p>
        </p:txBody>
      </p:sp>
      <p:sp>
        <p:nvSpPr>
          <p:cNvPr id="6" name="Inhaltsplatzhalter 5">
            <a:extLst>
              <a:ext uri="{FF2B5EF4-FFF2-40B4-BE49-F238E27FC236}">
                <a16:creationId xmlns:a16="http://schemas.microsoft.com/office/drawing/2014/main" id="{3D47FD89-71E4-41A3-B028-864ADF0BD2C4}"/>
              </a:ext>
            </a:extLst>
          </p:cNvPr>
          <p:cNvSpPr>
            <a:spLocks noGrp="1"/>
          </p:cNvSpPr>
          <p:nvPr>
            <p:ph sz="half" idx="1"/>
          </p:nvPr>
        </p:nvSpPr>
        <p:spPr>
          <a:xfrm>
            <a:off x="4777154" y="1645865"/>
            <a:ext cx="4556400" cy="5072384"/>
          </a:xfrm>
          <a:ln>
            <a:noFill/>
          </a:ln>
        </p:spPr>
        <p:txBody>
          <a:bodyPr>
            <a:noAutofit/>
          </a:bodyPr>
          <a:lstStyle/>
          <a:p>
            <a:pPr marL="0" indent="0">
              <a:buNone/>
            </a:pPr>
            <a:r>
              <a:rPr lang="de-CH" sz="1400" b="1" dirty="0">
                <a:solidFill>
                  <a:srgbClr val="DD2365"/>
                </a:solidFill>
                <a:latin typeface="Georgia" panose="02040502050405020303" pitchFamily="18" charset="0"/>
                <a:ea typeface="+mj-ea"/>
                <a:cs typeface="Arial" panose="020B0604020202020204" pitchFamily="34" charset="0"/>
              </a:rPr>
              <a:t>Für die ganze Familie</a:t>
            </a:r>
            <a:br>
              <a:rPr lang="de-CH" sz="1400" b="1" dirty="0">
                <a:solidFill>
                  <a:srgbClr val="DD2365"/>
                </a:solidFill>
                <a:latin typeface="Georgia" panose="02040502050405020303" pitchFamily="18" charset="0"/>
                <a:ea typeface="+mj-ea"/>
                <a:cs typeface="Arial" panose="020B0604020202020204" pitchFamily="34" charset="0"/>
              </a:rPr>
            </a:br>
            <a:r>
              <a:rPr lang="de-CH" sz="1100" dirty="0">
                <a:solidFill>
                  <a:srgbClr val="5F5F5F"/>
                </a:solidFill>
                <a:latin typeface="Georgia" panose="02040502050405020303" pitchFamily="18" charset="0"/>
                <a:cs typeface="Arial" panose="020B0604020202020204" pitchFamily="34" charset="0"/>
              </a:rPr>
              <a:t>Die Aladdin-Ferienwochen richten sich an Familien mit Kindern, die von einer Krankheit oder einer Behinderung betroffen sind. Eltern und Kinder sind eingeladen, eine Ferienwoche der anderen Art zu erleben. Gemeinsam mit anderen Familien verbringen wir eine Woche voller Kreativität, Bewegung und gemeinsamen Erlebnissen. Ein eingespieltes Team von Freiwilligen gestaltet mit den Familien eine Ferienwoche, in der auch die gesunden Geschwister und die Eltern auf ihre Kosten kommen. </a:t>
            </a:r>
            <a:endParaRPr lang="de-CH" sz="500" dirty="0">
              <a:solidFill>
                <a:srgbClr val="5F5F5F"/>
              </a:solidFill>
              <a:latin typeface="Georgia" panose="02040502050405020303" pitchFamily="18" charset="0"/>
              <a:cs typeface="Arial" panose="020B0604020202020204" pitchFamily="34" charset="0"/>
            </a:endParaRPr>
          </a:p>
          <a:p>
            <a:pPr marL="0" indent="0">
              <a:buNone/>
            </a:pPr>
            <a:r>
              <a:rPr lang="de-CH" sz="1400" b="1" dirty="0" err="1">
                <a:solidFill>
                  <a:srgbClr val="DD2365"/>
                </a:solidFill>
                <a:latin typeface="Georgia" panose="02040502050405020303" pitchFamily="18" charset="0"/>
                <a:ea typeface="+mj-ea"/>
                <a:cs typeface="Arial" panose="020B0604020202020204" pitchFamily="34" charset="0"/>
              </a:rPr>
              <a:t>Pfadizentrum</a:t>
            </a:r>
            <a:r>
              <a:rPr lang="de-CH" sz="1400" b="1">
                <a:solidFill>
                  <a:srgbClr val="DD2365"/>
                </a:solidFill>
                <a:latin typeface="Georgia" panose="02040502050405020303" pitchFamily="18" charset="0"/>
                <a:ea typeface="+mj-ea"/>
                <a:cs typeface="Arial" panose="020B0604020202020204" pitchFamily="34" charset="0"/>
              </a:rPr>
              <a:t> Uster (ZH)</a:t>
            </a:r>
            <a:br>
              <a:rPr lang="de-CH" sz="1400" b="1" dirty="0">
                <a:solidFill>
                  <a:srgbClr val="DD2365"/>
                </a:solidFill>
                <a:latin typeface="Georgia" panose="02040502050405020303" pitchFamily="18" charset="0"/>
                <a:ea typeface="+mj-ea"/>
                <a:cs typeface="Arial" panose="020B0604020202020204" pitchFamily="34" charset="0"/>
              </a:rPr>
            </a:br>
            <a:r>
              <a:rPr lang="de-CH" sz="1100" dirty="0">
                <a:solidFill>
                  <a:srgbClr val="5F5F5F"/>
                </a:solidFill>
                <a:latin typeface="Georgia" panose="02040502050405020303" pitchFamily="18" charset="0"/>
                <a:ea typeface="+mj-ea"/>
                <a:cs typeface="Arial" panose="020B0604020202020204" pitchFamily="34" charset="0"/>
              </a:rPr>
              <a:t>Der Name ist Programm: </a:t>
            </a:r>
            <a:r>
              <a:rPr lang="de-CH" sz="1100" dirty="0" err="1">
                <a:solidFill>
                  <a:srgbClr val="5F5F5F"/>
                </a:solidFill>
                <a:latin typeface="Georgia" panose="02040502050405020303" pitchFamily="18" charset="0"/>
                <a:ea typeface="+mj-ea"/>
                <a:cs typeface="Arial" panose="020B0604020202020204" pitchFamily="34" charset="0"/>
              </a:rPr>
              <a:t>Pfadizentrum</a:t>
            </a:r>
            <a:r>
              <a:rPr lang="de-CH" sz="1100" dirty="0">
                <a:solidFill>
                  <a:srgbClr val="5F5F5F"/>
                </a:solidFill>
                <a:latin typeface="Georgia" panose="02040502050405020303" pitchFamily="18" charset="0"/>
                <a:ea typeface="+mj-ea"/>
                <a:cs typeface="Arial" panose="020B0604020202020204" pitchFamily="34" charset="0"/>
              </a:rPr>
              <a:t> – ein Ort der Begegnung und der Möglichkeiten. </a:t>
            </a:r>
            <a:r>
              <a:rPr lang="de-CH" sz="1100" dirty="0">
                <a:solidFill>
                  <a:srgbClr val="5F5F5F"/>
                </a:solidFill>
                <a:latin typeface="Georgia" panose="02040502050405020303" pitchFamily="18" charset="0"/>
                <a:cs typeface="Arial" panose="020B0604020202020204" pitchFamily="34" charset="0"/>
              </a:rPr>
              <a:t>Das Gebäude ist im Erdgeschoss rollstuhlgängig und behindertengerecht. Das </a:t>
            </a:r>
            <a:r>
              <a:rPr lang="de-CH" sz="1100" dirty="0" err="1">
                <a:solidFill>
                  <a:srgbClr val="5F5F5F"/>
                </a:solidFill>
                <a:latin typeface="Georgia" panose="02040502050405020303" pitchFamily="18" charset="0"/>
                <a:cs typeface="Arial" panose="020B0604020202020204" pitchFamily="34" charset="0"/>
              </a:rPr>
              <a:t>Pfadizentrum</a:t>
            </a:r>
            <a:r>
              <a:rPr lang="de-CH" sz="1100" dirty="0">
                <a:solidFill>
                  <a:srgbClr val="5F5F5F"/>
                </a:solidFill>
                <a:latin typeface="Georgia" panose="02040502050405020303" pitchFamily="18" charset="0"/>
                <a:cs typeface="Arial" panose="020B0604020202020204" pitchFamily="34" charset="0"/>
              </a:rPr>
              <a:t> in der </a:t>
            </a:r>
            <a:r>
              <a:rPr lang="de-CH" sz="1100" dirty="0" err="1">
                <a:solidFill>
                  <a:srgbClr val="5F5F5F"/>
                </a:solidFill>
                <a:latin typeface="Georgia" panose="02040502050405020303" pitchFamily="18" charset="0"/>
                <a:cs typeface="Arial" panose="020B0604020202020204" pitchFamily="34" charset="0"/>
              </a:rPr>
              <a:t>Winikerwiesen</a:t>
            </a:r>
            <a:r>
              <a:rPr lang="de-CH" sz="1100" dirty="0">
                <a:solidFill>
                  <a:srgbClr val="5F5F5F"/>
                </a:solidFill>
                <a:latin typeface="Georgia" panose="02040502050405020303" pitchFamily="18" charset="0"/>
                <a:cs typeface="Arial" panose="020B0604020202020204" pitchFamily="34" charset="0"/>
              </a:rPr>
              <a:t> nahe den Schrebergärten ist ideal: </a:t>
            </a:r>
            <a:r>
              <a:rPr lang="de-CH" sz="1100" dirty="0" err="1">
                <a:solidFill>
                  <a:srgbClr val="5F5F5F"/>
                </a:solidFill>
                <a:latin typeface="Georgia" panose="02040502050405020303" pitchFamily="18" charset="0"/>
                <a:cs typeface="Arial" panose="020B0604020202020204" pitchFamily="34" charset="0"/>
              </a:rPr>
              <a:t>Hardwald</a:t>
            </a:r>
            <a:r>
              <a:rPr lang="de-CH" sz="1100" dirty="0">
                <a:solidFill>
                  <a:srgbClr val="5F5F5F"/>
                </a:solidFill>
                <a:latin typeface="Georgia" panose="02040502050405020303" pitchFamily="18" charset="0"/>
                <a:cs typeface="Arial" panose="020B0604020202020204" pitchFamily="34" charset="0"/>
              </a:rPr>
              <a:t> in nächster Nähe. </a:t>
            </a:r>
            <a:r>
              <a:rPr lang="de-CH" sz="1000" dirty="0">
                <a:solidFill>
                  <a:srgbClr val="5F5F5F"/>
                </a:solidFill>
                <a:latin typeface="Georgia" panose="02040502050405020303" pitchFamily="18" charset="0"/>
                <a:cs typeface="Arial" panose="020B0604020202020204" pitchFamily="34" charset="0"/>
              </a:rPr>
              <a:t>Wir </a:t>
            </a:r>
            <a:r>
              <a:rPr lang="de-CH" sz="1100" dirty="0">
                <a:solidFill>
                  <a:srgbClr val="5F5F5F"/>
                </a:solidFill>
                <a:latin typeface="Georgia" panose="02040502050405020303" pitchFamily="18" charset="0"/>
                <a:cs typeface="Arial" panose="020B0604020202020204" pitchFamily="34" charset="0"/>
              </a:rPr>
              <a:t>werden viel Zeit draussen verbringen und werden mit Vollpension verwöhnt. </a:t>
            </a:r>
          </a:p>
          <a:p>
            <a:pPr marL="0" indent="0">
              <a:buNone/>
            </a:pPr>
            <a:endParaRPr lang="de-CH" sz="1100" dirty="0">
              <a:solidFill>
                <a:srgbClr val="5F5F5F"/>
              </a:solidFill>
              <a:latin typeface="Georgia" panose="02040502050405020303" pitchFamily="18" charset="0"/>
              <a:cs typeface="Arial" panose="020B0604020202020204" pitchFamily="34" charset="0"/>
            </a:endParaRPr>
          </a:p>
          <a:p>
            <a:pPr marL="0" indent="0">
              <a:buNone/>
            </a:pPr>
            <a:r>
              <a:rPr lang="de-CH" sz="1400" b="1" dirty="0">
                <a:solidFill>
                  <a:srgbClr val="DD2365"/>
                </a:solidFill>
                <a:latin typeface="Georgia" panose="02040502050405020303" pitchFamily="18" charset="0"/>
                <a:ea typeface="+mj-ea"/>
                <a:cs typeface="Arial" panose="020B0604020202020204" pitchFamily="34" charset="0"/>
              </a:rPr>
              <a:t>Kosten</a:t>
            </a:r>
            <a:br>
              <a:rPr lang="de-CH" sz="1400" b="1" dirty="0">
                <a:solidFill>
                  <a:srgbClr val="DD2365"/>
                </a:solidFill>
                <a:latin typeface="Georgia" panose="02040502050405020303" pitchFamily="18" charset="0"/>
                <a:ea typeface="+mj-ea"/>
                <a:cs typeface="Arial" panose="020B0604020202020204" pitchFamily="34" charset="0"/>
              </a:rPr>
            </a:br>
            <a:r>
              <a:rPr lang="de-CH" sz="1100" dirty="0">
                <a:solidFill>
                  <a:srgbClr val="5F5F5F"/>
                </a:solidFill>
                <a:latin typeface="Georgia" panose="02040502050405020303" pitchFamily="18" charset="0"/>
                <a:cs typeface="Arial" panose="020B0604020202020204" pitchFamily="34" charset="0"/>
              </a:rPr>
              <a:t>Der Beitrag für eine vierköpfige Familie beträgt CHF 350.- oder je nach finanziellen Möglichkeiten. Die Aladdin-Ferienwochen sollen für alle Familien möglich sein.</a:t>
            </a:r>
          </a:p>
          <a:p>
            <a:pPr marL="0" indent="0">
              <a:spcBef>
                <a:spcPts val="2400"/>
              </a:spcBef>
              <a:buNone/>
            </a:pPr>
            <a:r>
              <a:rPr lang="de-CH" sz="1100" b="1" dirty="0">
                <a:solidFill>
                  <a:srgbClr val="5F5F5F"/>
                </a:solidFill>
                <a:latin typeface="Georgia" panose="02040502050405020303" pitchFamily="18" charset="0"/>
                <a:ea typeface="+mj-ea"/>
                <a:cs typeface="Arial" panose="020B0604020202020204" pitchFamily="34" charset="0"/>
              </a:rPr>
              <a:t>Weitere Informationen </a:t>
            </a:r>
            <a:r>
              <a:rPr lang="de-CH" sz="1100" b="1" dirty="0">
                <a:solidFill>
                  <a:srgbClr val="DD2365"/>
                </a:solidFill>
                <a:latin typeface="Georgia" panose="02040502050405020303" pitchFamily="18" charset="0"/>
                <a:ea typeface="+mj-ea"/>
                <a:cs typeface="Arial" panose="020B0604020202020204" pitchFamily="34" charset="0"/>
                <a:hlinkClick r:id="rId2">
                  <a:extLst>
                    <a:ext uri="{A12FA001-AC4F-418D-AE19-62706E023703}">
                      <ahyp:hlinkClr xmlns:ahyp="http://schemas.microsoft.com/office/drawing/2018/hyperlinkcolor" val="tx"/>
                    </a:ext>
                  </a:extLst>
                </a:hlinkClick>
              </a:rPr>
              <a:t>www.aladdin-stiftung.ch</a:t>
            </a:r>
            <a:r>
              <a:rPr lang="de-CH" sz="1100" b="1" dirty="0">
                <a:solidFill>
                  <a:srgbClr val="DD2365"/>
                </a:solidFill>
                <a:latin typeface="Georgia" panose="02040502050405020303" pitchFamily="18" charset="0"/>
                <a:ea typeface="+mj-ea"/>
                <a:cs typeface="Arial" panose="020B0604020202020204" pitchFamily="34" charset="0"/>
              </a:rPr>
              <a:t> </a:t>
            </a:r>
          </a:p>
          <a:p>
            <a:pPr marL="0" indent="0">
              <a:buNone/>
            </a:pPr>
            <a:endParaRPr lang="de-CH" sz="1300" b="1" dirty="0">
              <a:solidFill>
                <a:srgbClr val="F06510"/>
              </a:solidFill>
              <a:latin typeface="Georgia" panose="02040502050405020303" pitchFamily="18" charset="0"/>
              <a:cs typeface="Arial" panose="020B0604020202020204" pitchFamily="34" charset="0"/>
            </a:endParaRPr>
          </a:p>
          <a:p>
            <a:pPr marL="0" indent="0" algn="r">
              <a:buNone/>
            </a:pPr>
            <a:r>
              <a:rPr lang="de-DE" sz="1050" dirty="0">
                <a:solidFill>
                  <a:srgbClr val="3C8791"/>
                </a:solidFill>
                <a:latin typeface="Georgia" panose="02040502050405020303" pitchFamily="18" charset="0"/>
                <a:cs typeface="Arial" panose="020B0604020202020204" pitchFamily="34" charset="0"/>
              </a:rPr>
              <a:t>Aladdin-Stiftung | Zunfthaus zur Schmiden | Marktgasse 20 | 8001 Zürich</a:t>
            </a:r>
            <a:br>
              <a:rPr lang="de-DE" sz="1050" dirty="0">
                <a:solidFill>
                  <a:srgbClr val="3C8791"/>
                </a:solidFill>
                <a:latin typeface="Georgia" panose="02040502050405020303" pitchFamily="18" charset="0"/>
                <a:cs typeface="Arial" panose="020B0604020202020204" pitchFamily="34" charset="0"/>
              </a:rPr>
            </a:br>
            <a:r>
              <a:rPr lang="de-DE" sz="1050" dirty="0">
                <a:solidFill>
                  <a:srgbClr val="3C8791"/>
                </a:solidFill>
                <a:latin typeface="Georgia" panose="02040502050405020303" pitchFamily="18" charset="0"/>
                <a:cs typeface="Arial" panose="020B0604020202020204" pitchFamily="34" charset="0"/>
              </a:rPr>
              <a:t>T +41 44 278 80 20 | www.aladdin-stiftung.ch</a:t>
            </a:r>
          </a:p>
          <a:p>
            <a:pPr marL="0" indent="0">
              <a:buNone/>
            </a:pPr>
            <a:endParaRPr lang="de-CH" sz="1300" b="1" dirty="0">
              <a:solidFill>
                <a:srgbClr val="F06510"/>
              </a:solidFill>
              <a:latin typeface="Georgia" panose="02040502050405020303" pitchFamily="18" charset="0"/>
              <a:cs typeface="Arial" panose="020B0604020202020204" pitchFamily="34" charset="0"/>
            </a:endParaRPr>
          </a:p>
          <a:p>
            <a:pPr marL="0" indent="0">
              <a:buNone/>
            </a:pPr>
            <a:endParaRPr lang="de-CH" sz="1300" dirty="0">
              <a:latin typeface="Georgia" panose="02040502050405020303" pitchFamily="18" charset="0"/>
              <a:cs typeface="Arial" panose="020B0604020202020204" pitchFamily="34" charset="0"/>
            </a:endParaRPr>
          </a:p>
        </p:txBody>
      </p:sp>
      <p:sp>
        <p:nvSpPr>
          <p:cNvPr id="8" name="Rechteck: abgerundete Ecken 7">
            <a:extLst>
              <a:ext uri="{FF2B5EF4-FFF2-40B4-BE49-F238E27FC236}">
                <a16:creationId xmlns:a16="http://schemas.microsoft.com/office/drawing/2014/main" id="{40E82F7B-EC46-4B05-BBF6-CE23A847CB0B}"/>
              </a:ext>
            </a:extLst>
          </p:cNvPr>
          <p:cNvSpPr/>
          <p:nvPr/>
        </p:nvSpPr>
        <p:spPr>
          <a:xfrm>
            <a:off x="464987" y="1637932"/>
            <a:ext cx="3953033" cy="2169457"/>
          </a:xfrm>
          <a:prstGeom prst="roundRect">
            <a:avLst/>
          </a:prstGeom>
          <a:noFill/>
          <a:ln w="19050">
            <a:solidFill>
              <a:srgbClr val="3C8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b="1" dirty="0">
                <a:solidFill>
                  <a:srgbClr val="DD2365"/>
                </a:solidFill>
                <a:latin typeface="Georgia" panose="02040502050405020303" pitchFamily="18" charset="0"/>
                <a:cs typeface="Arial" panose="020B0604020202020204" pitchFamily="34" charset="0"/>
              </a:rPr>
              <a:t>Daten</a:t>
            </a:r>
            <a:br>
              <a:rPr lang="de-CH" sz="1600" b="1">
                <a:solidFill>
                  <a:srgbClr val="DD2365"/>
                </a:solidFill>
                <a:latin typeface="Georgia" panose="02040502050405020303" pitchFamily="18" charset="0"/>
                <a:cs typeface="Arial" panose="020B0604020202020204" pitchFamily="34" charset="0"/>
              </a:rPr>
            </a:br>
            <a:r>
              <a:rPr lang="de-CH" sz="2000" b="1">
                <a:solidFill>
                  <a:srgbClr val="DD2365"/>
                </a:solidFill>
                <a:latin typeface="Georgia" panose="02040502050405020303" pitchFamily="18" charset="0"/>
                <a:cs typeface="Arial" panose="020B0604020202020204" pitchFamily="34" charset="0"/>
              </a:rPr>
              <a:t>Mo 28.09</a:t>
            </a:r>
            <a:r>
              <a:rPr lang="de-CH" sz="2000" b="1" dirty="0">
                <a:solidFill>
                  <a:srgbClr val="DD2365"/>
                </a:solidFill>
                <a:latin typeface="Georgia" panose="02040502050405020303" pitchFamily="18" charset="0"/>
                <a:cs typeface="Arial" panose="020B0604020202020204" pitchFamily="34" charset="0"/>
              </a:rPr>
              <a:t>. – Sa 03.10.26</a:t>
            </a:r>
          </a:p>
          <a:p>
            <a:pPr algn="ctr"/>
            <a:r>
              <a:rPr lang="de-CH" sz="2000" b="1" dirty="0">
                <a:solidFill>
                  <a:srgbClr val="DD2365"/>
                </a:solidFill>
                <a:latin typeface="Georgia" panose="02040502050405020303" pitchFamily="18" charset="0"/>
                <a:cs typeface="Arial" panose="020B0604020202020204" pitchFamily="34" charset="0"/>
              </a:rPr>
              <a:t>So 04.10 – Sa 10.10.26</a:t>
            </a:r>
            <a:br>
              <a:rPr lang="de-CH" sz="1600" b="1" dirty="0">
                <a:solidFill>
                  <a:srgbClr val="DD2365"/>
                </a:solidFill>
                <a:latin typeface="Georgia" panose="02040502050405020303" pitchFamily="18" charset="0"/>
                <a:cs typeface="Arial" panose="020B0604020202020204" pitchFamily="34" charset="0"/>
              </a:rPr>
            </a:br>
            <a:endParaRPr lang="de-CH" sz="1600" b="1" dirty="0">
              <a:solidFill>
                <a:srgbClr val="DD2365"/>
              </a:solidFill>
              <a:latin typeface="Georgia" panose="02040502050405020303" pitchFamily="18" charset="0"/>
              <a:cs typeface="Arial" panose="020B0604020202020204" pitchFamily="34" charset="0"/>
            </a:endParaRPr>
          </a:p>
          <a:p>
            <a:pPr algn="ctr"/>
            <a:r>
              <a:rPr lang="de-CH" sz="1600" b="1" dirty="0">
                <a:solidFill>
                  <a:srgbClr val="DD2365"/>
                </a:solidFill>
                <a:latin typeface="Georgia" panose="02040502050405020303" pitchFamily="18" charset="0"/>
                <a:cs typeface="Arial" panose="020B0604020202020204" pitchFamily="34" charset="0"/>
              </a:rPr>
              <a:t>Anmeldeschluss ist der 31. August </a:t>
            </a:r>
            <a:br>
              <a:rPr lang="de-CH" sz="1600" b="1" dirty="0">
                <a:solidFill>
                  <a:srgbClr val="DD2365"/>
                </a:solidFill>
                <a:latin typeface="Georgia" panose="02040502050405020303" pitchFamily="18" charset="0"/>
                <a:cs typeface="Arial" panose="020B0604020202020204" pitchFamily="34" charset="0"/>
              </a:rPr>
            </a:br>
            <a:r>
              <a:rPr lang="de-CH" sz="1600" b="1" dirty="0">
                <a:solidFill>
                  <a:srgbClr val="3C8791"/>
                </a:solidFill>
                <a:latin typeface="Georgia" panose="02040502050405020303" pitchFamily="18" charset="0"/>
                <a:cs typeface="Arial" panose="020B0604020202020204" pitchFamily="34" charset="0"/>
              </a:rPr>
              <a:t>(beschränkte Platzverfügbarkeit)</a:t>
            </a:r>
            <a:endParaRPr lang="de-CH" sz="1600" dirty="0">
              <a:latin typeface="Georgia" panose="02040502050405020303" pitchFamily="18" charset="0"/>
            </a:endParaRPr>
          </a:p>
        </p:txBody>
      </p:sp>
      <p:pic>
        <p:nvPicPr>
          <p:cNvPr id="7" name="Grafik 6">
            <a:extLst>
              <a:ext uri="{FF2B5EF4-FFF2-40B4-BE49-F238E27FC236}">
                <a16:creationId xmlns:a16="http://schemas.microsoft.com/office/drawing/2014/main" id="{E751F83F-6369-4B32-A219-E3AFC17CEA19}"/>
              </a:ext>
            </a:extLst>
          </p:cNvPr>
          <p:cNvPicPr>
            <a:picLocks noChangeAspect="1"/>
          </p:cNvPicPr>
          <p:nvPr/>
        </p:nvPicPr>
        <p:blipFill>
          <a:blip r:embed="rId3"/>
          <a:stretch>
            <a:fillRect/>
          </a:stretch>
        </p:blipFill>
        <p:spPr>
          <a:xfrm>
            <a:off x="7760418" y="173446"/>
            <a:ext cx="1888845" cy="1398008"/>
          </a:xfrm>
          <a:prstGeom prst="rect">
            <a:avLst/>
          </a:prstGeom>
        </p:spPr>
      </p:pic>
      <p:pic>
        <p:nvPicPr>
          <p:cNvPr id="14" name="Grafik 13" descr="Ein Bild, das Person, Kleidung, Frau, Restaurant enthält.&#10;&#10;KI-generierte Inhalte können fehlerhaft sein.">
            <a:extLst>
              <a:ext uri="{FF2B5EF4-FFF2-40B4-BE49-F238E27FC236}">
                <a16:creationId xmlns:a16="http://schemas.microsoft.com/office/drawing/2014/main" id="{7ECAAE24-A3A0-FB7E-AC3F-9E97E175C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470" y="5399403"/>
            <a:ext cx="1758462" cy="1318846"/>
          </a:xfrm>
          <a:prstGeom prst="rect">
            <a:avLst/>
          </a:prstGeom>
        </p:spPr>
      </p:pic>
      <p:pic>
        <p:nvPicPr>
          <p:cNvPr id="18" name="Grafik 17">
            <a:extLst>
              <a:ext uri="{FF2B5EF4-FFF2-40B4-BE49-F238E27FC236}">
                <a16:creationId xmlns:a16="http://schemas.microsoft.com/office/drawing/2014/main" id="{22B75126-CDEF-151C-B263-569DF6C217A6}"/>
              </a:ext>
            </a:extLst>
          </p:cNvPr>
          <p:cNvPicPr>
            <a:picLocks noChangeAspect="1"/>
          </p:cNvPicPr>
          <p:nvPr/>
        </p:nvPicPr>
        <p:blipFill>
          <a:blip r:embed="rId5"/>
          <a:stretch>
            <a:fillRect/>
          </a:stretch>
        </p:blipFill>
        <p:spPr>
          <a:xfrm>
            <a:off x="519044" y="3977234"/>
            <a:ext cx="1767418" cy="1325563"/>
          </a:xfrm>
          <a:prstGeom prst="rect">
            <a:avLst/>
          </a:prstGeom>
        </p:spPr>
      </p:pic>
      <p:pic>
        <p:nvPicPr>
          <p:cNvPr id="21" name="Grafik 20" descr="Ein Bild, das draußen, Kleidung, Baum, Person enthält.&#10;&#10;KI-generierte Inhalte können fehlerhaft sein.">
            <a:extLst>
              <a:ext uri="{FF2B5EF4-FFF2-40B4-BE49-F238E27FC236}">
                <a16:creationId xmlns:a16="http://schemas.microsoft.com/office/drawing/2014/main" id="{99F42E71-C7DD-7562-7943-DCF70BFC08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6322" y="5399402"/>
            <a:ext cx="1758169" cy="1318627"/>
          </a:xfrm>
          <a:prstGeom prst="rect">
            <a:avLst/>
          </a:prstGeom>
        </p:spPr>
      </p:pic>
      <p:pic>
        <p:nvPicPr>
          <p:cNvPr id="23" name="Grafik 22" descr="Ein Bild, das draußen, Kleidung, Himmel, Person enthält.&#10;&#10;KI-generierte Inhalte können fehlerhaft sein.">
            <a:extLst>
              <a:ext uri="{FF2B5EF4-FFF2-40B4-BE49-F238E27FC236}">
                <a16:creationId xmlns:a16="http://schemas.microsoft.com/office/drawing/2014/main" id="{3F1E985A-1B60-C61A-232E-F5B55AEBAC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6322" y="3984061"/>
            <a:ext cx="1758169" cy="1318736"/>
          </a:xfrm>
          <a:prstGeom prst="rect">
            <a:avLst/>
          </a:prstGeom>
        </p:spPr>
      </p:pic>
    </p:spTree>
    <p:extLst>
      <p:ext uri="{BB962C8B-B14F-4D97-AF65-F5344CB8AC3E}">
        <p14:creationId xmlns:p14="http://schemas.microsoft.com/office/powerpoint/2010/main" val="204641026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70BA0A219D7E744BAEC7D2E54CB850D" ma:contentTypeVersion="14" ma:contentTypeDescription="Ein neues Dokument erstellen." ma:contentTypeScope="" ma:versionID="92d10648c06cc93e5dd8631f88c02125">
  <xsd:schema xmlns:xsd="http://www.w3.org/2001/XMLSchema" xmlns:xs="http://www.w3.org/2001/XMLSchema" xmlns:p="http://schemas.microsoft.com/office/2006/metadata/properties" xmlns:ns2="56337513-5771-4ca3-9add-aef98315e334" xmlns:ns3="b5868726-3120-474d-ac76-f80d52889e97" targetNamespace="http://schemas.microsoft.com/office/2006/metadata/properties" ma:root="true" ma:fieldsID="71ebd1501cdb2b8f57da6844881708d7" ns2:_="" ns3:_="">
    <xsd:import namespace="56337513-5771-4ca3-9add-aef98315e334"/>
    <xsd:import namespace="b5868726-3120-474d-ac76-f80d52889e9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337513-5771-4ca3-9add-aef98315e3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descrip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Bildmarkierungen" ma:readOnly="false" ma:fieldId="{5cf76f15-5ced-4ddc-b409-7134ff3c332f}" ma:taxonomyMulti="true" ma:sspId="638545a2-65f0-4ae8-8ef4-923a1cb35da1"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868726-3120-474d-ac76-f80d52889e9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d8c7256b-b8c2-4ba3-bf48-25f66bb07c3b}" ma:internalName="TaxCatchAll" ma:showField="CatchAllData" ma:web="b5868726-3120-474d-ac76-f80d52889e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5868726-3120-474d-ac76-f80d52889e97" xsi:nil="true"/>
    <lcf76f155ced4ddcb4097134ff3c332f xmlns="56337513-5771-4ca3-9add-aef98315e33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1F72D8-4495-4C0D-96B4-9FC0FD8FBC14}"/>
</file>

<file path=customXml/itemProps2.xml><?xml version="1.0" encoding="utf-8"?>
<ds:datastoreItem xmlns:ds="http://schemas.openxmlformats.org/officeDocument/2006/customXml" ds:itemID="{27981DD6-D76A-4407-BBC5-AD03901D4253}">
  <ds:schemaRefs>
    <ds:schemaRef ds:uri="http://schemas.microsoft.com/office/2006/metadata/properties"/>
    <ds:schemaRef ds:uri="http://schemas.microsoft.com/office/infopath/2007/PartnerControls"/>
    <ds:schemaRef ds:uri="b5868726-3120-474d-ac76-f80d52889e97"/>
    <ds:schemaRef ds:uri="56337513-5771-4ca3-9add-aef98315e334"/>
  </ds:schemaRefs>
</ds:datastoreItem>
</file>

<file path=customXml/itemProps3.xml><?xml version="1.0" encoding="utf-8"?>
<ds:datastoreItem xmlns:ds="http://schemas.openxmlformats.org/officeDocument/2006/customXml" ds:itemID="{D04D8141-3A86-44DE-88E1-DC30E0AA3A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224</Words>
  <Application>Microsoft Office PowerPoint</Application>
  <PresentationFormat>A4-Papier (210 x 297 mm)</PresentationFormat>
  <Paragraphs>11</Paragraphs>
  <Slides>1</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vt:i4>
      </vt:variant>
    </vt:vector>
  </HeadingPairs>
  <TitlesOfParts>
    <vt:vector size="6" baseType="lpstr">
      <vt:lpstr>Arial</vt:lpstr>
      <vt:lpstr>Calibri</vt:lpstr>
      <vt:lpstr>Calibri Light</vt:lpstr>
      <vt:lpstr>Georgia</vt:lpstr>
      <vt:lpstr>Office</vt:lpstr>
      <vt:lpstr> Aladdin-Ferienwochen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Karin Häberling</dc:creator>
  <cp:lastModifiedBy>Alexandra Schild</cp:lastModifiedBy>
  <cp:revision>112</cp:revision>
  <cp:lastPrinted>2019-02-04T10:36:46Z</cp:lastPrinted>
  <dcterms:created xsi:type="dcterms:W3CDTF">2019-02-01T10:23:29Z</dcterms:created>
  <dcterms:modified xsi:type="dcterms:W3CDTF">2026-07-03T07:49:56Z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0x010100070BA0A219D7E744BAEC7D2E54CB850D</vt:lpwstr>
  </property>
  <property fmtid="{D5CDD505-2E9C-101B-9397-08002B2CF9AE}" pid="3" name="MediaServiceImageTags">
    <vt:lpwstr/>
  </property>
</Properties>
</file>